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649" r:id="rId2"/>
    <p:sldId id="629" r:id="rId3"/>
    <p:sldId id="653" r:id="rId4"/>
    <p:sldId id="652" r:id="rId5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548235"/>
    <a:srgbClr val="C13018"/>
    <a:srgbClr val="CB7207"/>
    <a:srgbClr val="854B05"/>
    <a:srgbClr val="215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1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志 張" userId="0365411015c4b439" providerId="LiveId" clId="{0630D3F9-D1E4-46AA-BE1E-EBBB8782FD1A}"/>
    <pc:docChg chg="modSld">
      <pc:chgData name="弘志 張" userId="0365411015c4b439" providerId="LiveId" clId="{0630D3F9-D1E4-46AA-BE1E-EBBB8782FD1A}" dt="2023-03-05T12:48:23.038" v="12"/>
      <pc:docMkLst>
        <pc:docMk/>
      </pc:docMkLst>
      <pc:sldChg chg="modSp mod">
        <pc:chgData name="弘志 張" userId="0365411015c4b439" providerId="LiveId" clId="{0630D3F9-D1E4-46AA-BE1E-EBBB8782FD1A}" dt="2023-03-05T12:48:23.038" v="12"/>
        <pc:sldMkLst>
          <pc:docMk/>
          <pc:sldMk cId="612206337" sldId="628"/>
        </pc:sldMkLst>
        <pc:spChg chg="mod">
          <ac:chgData name="弘志 張" userId="0365411015c4b439" providerId="LiveId" clId="{0630D3F9-D1E4-46AA-BE1E-EBBB8782FD1A}" dt="2023-03-05T12:48:23.038" v="12"/>
          <ac:spMkLst>
            <pc:docMk/>
            <pc:sldMk cId="612206337" sldId="628"/>
            <ac:spMk id="49" creationId="{C0CC92DC-311E-0B98-6A39-84E8D6506BB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FBE4C-5DF4-476E-B406-81424B8FF4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39359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680BF-3470-455D-B138-3E69790DBE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731029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70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22723" y="1190708"/>
            <a:ext cx="8031079" cy="2281236"/>
          </a:xfrm>
        </p:spPr>
        <p:txBody>
          <a:bodyPr anchor="b"/>
          <a:lstStyle>
            <a:lvl1pPr algn="ctr">
              <a:defRPr sz="5400" b="1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68253" y="4186992"/>
            <a:ext cx="6406816" cy="1087437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>
            <a:lvl1pPr marL="0" indent="0" algn="r">
              <a:buNone/>
              <a:defRPr sz="3200" b="1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 dirty="0"/>
              <a:t>按一下以編輯母片子標題樣式</a:t>
            </a:r>
            <a:endParaRPr lang="en-US" dirty="0"/>
          </a:p>
        </p:txBody>
      </p:sp>
      <p:sp>
        <p:nvSpPr>
          <p:cNvPr id="7" name="手繪多邊形 6"/>
          <p:cNvSpPr/>
          <p:nvPr/>
        </p:nvSpPr>
        <p:spPr>
          <a:xfrm>
            <a:off x="-72189" y="-96253"/>
            <a:ext cx="3653589" cy="6954253"/>
          </a:xfrm>
          <a:custGeom>
            <a:avLst/>
            <a:gdLst>
              <a:gd name="connsiteX0" fmla="*/ 48126 w 3801978"/>
              <a:gd name="connsiteY0" fmla="*/ 24064 h 7074569"/>
              <a:gd name="connsiteX1" fmla="*/ 2382252 w 3801978"/>
              <a:gd name="connsiteY1" fmla="*/ 24064 h 7074569"/>
              <a:gd name="connsiteX2" fmla="*/ 3801978 w 3801978"/>
              <a:gd name="connsiteY2" fmla="*/ 7074569 h 7074569"/>
              <a:gd name="connsiteX3" fmla="*/ 0 w 3801978"/>
              <a:gd name="connsiteY3" fmla="*/ 7026442 h 7074569"/>
              <a:gd name="connsiteX4" fmla="*/ 0 w 3801978"/>
              <a:gd name="connsiteY4" fmla="*/ 0 h 7074569"/>
              <a:gd name="connsiteX5" fmla="*/ 48126 w 3801978"/>
              <a:gd name="connsiteY5" fmla="*/ 24064 h 7074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01978" h="7074569">
                <a:moveTo>
                  <a:pt x="48126" y="24064"/>
                </a:moveTo>
                <a:lnTo>
                  <a:pt x="2382252" y="24064"/>
                </a:lnTo>
                <a:lnTo>
                  <a:pt x="3801978" y="7074569"/>
                </a:lnTo>
                <a:lnTo>
                  <a:pt x="0" y="7026442"/>
                </a:lnTo>
                <a:lnTo>
                  <a:pt x="0" y="0"/>
                </a:lnTo>
                <a:lnTo>
                  <a:pt x="48126" y="24064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 t="-4000" b="1000"/>
            </a:stretch>
          </a:blipFill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softEdge rad="317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10"/>
          </p:nvPr>
        </p:nvSpPr>
        <p:spPr>
          <a:xfrm>
            <a:off x="1247038" y="6373518"/>
            <a:ext cx="2743200" cy="365125"/>
          </a:xfrm>
          <a:prstGeom prst="rect">
            <a:avLst/>
          </a:prstGeom>
        </p:spPr>
        <p:txBody>
          <a:bodyPr/>
          <a:lstStyle/>
          <a:p>
            <a:fld id="{96CE6364-C8F5-4983-8D33-E4BC1D8E0220}" type="datetime1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1"/>
          </p:nvPr>
        </p:nvSpPr>
        <p:spPr>
          <a:xfrm>
            <a:off x="0" y="5653877"/>
            <a:ext cx="554808" cy="365125"/>
          </a:xfrm>
        </p:spPr>
        <p:txBody>
          <a:bodyPr/>
          <a:lstStyle/>
          <a:p>
            <a:endParaRPr lang="zh-TW" altLang="en-US" sz="1400" dirty="0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711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手繪多邊形 9"/>
          <p:cNvSpPr/>
          <p:nvPr/>
        </p:nvSpPr>
        <p:spPr>
          <a:xfrm>
            <a:off x="-72189" y="5221706"/>
            <a:ext cx="12200021" cy="1660358"/>
          </a:xfrm>
          <a:custGeom>
            <a:avLst/>
            <a:gdLst>
              <a:gd name="connsiteX0" fmla="*/ 0 w 12200021"/>
              <a:gd name="connsiteY0" fmla="*/ 1082843 h 1179095"/>
              <a:gd name="connsiteX1" fmla="*/ 0 w 12200021"/>
              <a:gd name="connsiteY1" fmla="*/ 0 h 1179095"/>
              <a:gd name="connsiteX2" fmla="*/ 12200021 w 12200021"/>
              <a:gd name="connsiteY2" fmla="*/ 1130969 h 1179095"/>
              <a:gd name="connsiteX3" fmla="*/ 48126 w 12200021"/>
              <a:gd name="connsiteY3" fmla="*/ 1179095 h 1179095"/>
              <a:gd name="connsiteX4" fmla="*/ 48126 w 12200021"/>
              <a:gd name="connsiteY4" fmla="*/ 1179095 h 117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021" h="1179095">
                <a:moveTo>
                  <a:pt x="0" y="1082843"/>
                </a:moveTo>
                <a:lnTo>
                  <a:pt x="0" y="0"/>
                </a:lnTo>
                <a:lnTo>
                  <a:pt x="12200021" y="1130969"/>
                </a:lnTo>
                <a:lnTo>
                  <a:pt x="48126" y="1179095"/>
                </a:lnTo>
                <a:lnTo>
                  <a:pt x="48126" y="1179095"/>
                </a:lnTo>
              </a:path>
            </a:pathLst>
          </a:custGeom>
          <a:blipFill>
            <a:blip r:embed="rId2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8" name="手繪多邊形 7"/>
          <p:cNvSpPr/>
          <p:nvPr/>
        </p:nvSpPr>
        <p:spPr>
          <a:xfrm>
            <a:off x="-72189" y="5727032"/>
            <a:ext cx="12264189" cy="1179094"/>
          </a:xfrm>
          <a:custGeom>
            <a:avLst/>
            <a:gdLst>
              <a:gd name="connsiteX0" fmla="*/ 72189 w 12344400"/>
              <a:gd name="connsiteY0" fmla="*/ 577516 h 1395663"/>
              <a:gd name="connsiteX1" fmla="*/ 12344400 w 12344400"/>
              <a:gd name="connsiteY1" fmla="*/ 0 h 1395663"/>
              <a:gd name="connsiteX2" fmla="*/ 12320336 w 12344400"/>
              <a:gd name="connsiteY2" fmla="*/ 1395663 h 1395663"/>
              <a:gd name="connsiteX3" fmla="*/ 0 w 12344400"/>
              <a:gd name="connsiteY3" fmla="*/ 1395663 h 1395663"/>
              <a:gd name="connsiteX4" fmla="*/ 72189 w 12344400"/>
              <a:gd name="connsiteY4" fmla="*/ 577516 h 1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4400" h="1395663">
                <a:moveTo>
                  <a:pt x="72189" y="577516"/>
                </a:moveTo>
                <a:lnTo>
                  <a:pt x="12344400" y="0"/>
                </a:lnTo>
                <a:lnTo>
                  <a:pt x="12320336" y="1395663"/>
                </a:lnTo>
                <a:lnTo>
                  <a:pt x="0" y="1395663"/>
                </a:lnTo>
                <a:lnTo>
                  <a:pt x="72189" y="577516"/>
                </a:lnTo>
                <a:close/>
              </a:path>
            </a:pathLst>
          </a:custGeom>
          <a:blipFill>
            <a:blip r:embed="rId2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400" b="1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15" name="橢圓 14"/>
          <p:cNvSpPr/>
          <p:nvPr/>
        </p:nvSpPr>
        <p:spPr>
          <a:xfrm>
            <a:off x="64169" y="5520883"/>
            <a:ext cx="1299411" cy="1255405"/>
          </a:xfrm>
          <a:prstGeom prst="ellipse">
            <a:avLst/>
          </a:prstGeom>
          <a:blipFill dpi="0" rotWithShape="1">
            <a:blip r:embed="rId3"/>
            <a:srcRect/>
            <a:stretch>
              <a:fillRect t="-21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7"/>
            <a:ext cx="10515600" cy="42703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247038" y="6373518"/>
            <a:ext cx="2743200" cy="365125"/>
          </a:xfrm>
          <a:prstGeom prst="rect">
            <a:avLst/>
          </a:prstGeom>
        </p:spPr>
        <p:txBody>
          <a:bodyPr/>
          <a:lstStyle/>
          <a:p>
            <a:fld id="{9E29AB07-96F2-46E5-9CEF-371F0E71357D}" type="datetime1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-72189" y="5179872"/>
            <a:ext cx="532659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400" y="6113580"/>
            <a:ext cx="951059" cy="792549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F2E32CD-064E-45A9-A1E4-C76D81FD9E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3312" y="6136573"/>
            <a:ext cx="534868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05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247038" y="6373518"/>
            <a:ext cx="2743200" cy="365125"/>
          </a:xfrm>
          <a:prstGeom prst="rect">
            <a:avLst/>
          </a:prstGeom>
        </p:spPr>
        <p:txBody>
          <a:bodyPr/>
          <a:lstStyle/>
          <a:p>
            <a:fld id="{2A861088-C6A0-42E0-9721-F6BAECC05742}" type="datetime1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249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02347-03E5-4161-9BD7-84BFD8F6C109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6756A-1D25-48B6-85C5-45BE373E4F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05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手繪多邊形 7"/>
          <p:cNvSpPr/>
          <p:nvPr/>
        </p:nvSpPr>
        <p:spPr>
          <a:xfrm>
            <a:off x="-72189" y="5221706"/>
            <a:ext cx="12200021" cy="1660358"/>
          </a:xfrm>
          <a:custGeom>
            <a:avLst/>
            <a:gdLst>
              <a:gd name="connsiteX0" fmla="*/ 0 w 12200021"/>
              <a:gd name="connsiteY0" fmla="*/ 1082843 h 1179095"/>
              <a:gd name="connsiteX1" fmla="*/ 0 w 12200021"/>
              <a:gd name="connsiteY1" fmla="*/ 0 h 1179095"/>
              <a:gd name="connsiteX2" fmla="*/ 12200021 w 12200021"/>
              <a:gd name="connsiteY2" fmla="*/ 1130969 h 1179095"/>
              <a:gd name="connsiteX3" fmla="*/ 48126 w 12200021"/>
              <a:gd name="connsiteY3" fmla="*/ 1179095 h 1179095"/>
              <a:gd name="connsiteX4" fmla="*/ 48126 w 12200021"/>
              <a:gd name="connsiteY4" fmla="*/ 1179095 h 117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021" h="1179095">
                <a:moveTo>
                  <a:pt x="0" y="1082843"/>
                </a:moveTo>
                <a:lnTo>
                  <a:pt x="0" y="0"/>
                </a:lnTo>
                <a:lnTo>
                  <a:pt x="12200021" y="1130969"/>
                </a:lnTo>
                <a:lnTo>
                  <a:pt x="48126" y="1179095"/>
                </a:lnTo>
                <a:lnTo>
                  <a:pt x="48126" y="1179095"/>
                </a:lnTo>
              </a:path>
            </a:pathLst>
          </a:custGeom>
          <a:blipFill>
            <a:blip r:embed="rId6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7" name="手繪多邊形 6"/>
          <p:cNvSpPr/>
          <p:nvPr/>
        </p:nvSpPr>
        <p:spPr>
          <a:xfrm>
            <a:off x="-72189" y="5738481"/>
            <a:ext cx="12264189" cy="1179094"/>
          </a:xfrm>
          <a:custGeom>
            <a:avLst/>
            <a:gdLst>
              <a:gd name="connsiteX0" fmla="*/ 72189 w 12344400"/>
              <a:gd name="connsiteY0" fmla="*/ 577516 h 1395663"/>
              <a:gd name="connsiteX1" fmla="*/ 12344400 w 12344400"/>
              <a:gd name="connsiteY1" fmla="*/ 0 h 1395663"/>
              <a:gd name="connsiteX2" fmla="*/ 12320336 w 12344400"/>
              <a:gd name="connsiteY2" fmla="*/ 1395663 h 1395663"/>
              <a:gd name="connsiteX3" fmla="*/ 0 w 12344400"/>
              <a:gd name="connsiteY3" fmla="*/ 1395663 h 1395663"/>
              <a:gd name="connsiteX4" fmla="*/ 72189 w 12344400"/>
              <a:gd name="connsiteY4" fmla="*/ 577516 h 139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4400" h="1395663">
                <a:moveTo>
                  <a:pt x="72189" y="577516"/>
                </a:moveTo>
                <a:lnTo>
                  <a:pt x="12344400" y="0"/>
                </a:lnTo>
                <a:lnTo>
                  <a:pt x="12320336" y="1395663"/>
                </a:lnTo>
                <a:lnTo>
                  <a:pt x="0" y="1395663"/>
                </a:lnTo>
                <a:lnTo>
                  <a:pt x="72189" y="577516"/>
                </a:lnTo>
                <a:close/>
              </a:path>
            </a:pathLst>
          </a:custGeom>
          <a:blipFill>
            <a:blip r:embed="rId6"/>
            <a:stretch>
              <a:fillRect t="-4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9" name="橢圓 8"/>
          <p:cNvSpPr/>
          <p:nvPr/>
        </p:nvSpPr>
        <p:spPr>
          <a:xfrm>
            <a:off x="64169" y="5619565"/>
            <a:ext cx="1299411" cy="1156723"/>
          </a:xfrm>
          <a:prstGeom prst="ellipse">
            <a:avLst/>
          </a:prstGeom>
          <a:blipFill dpi="0" rotWithShape="1">
            <a:blip r:embed="rId7"/>
            <a:srcRect/>
            <a:stretch>
              <a:fillRect t="-21000" b="1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11" name="橢圓 10"/>
          <p:cNvSpPr/>
          <p:nvPr/>
        </p:nvSpPr>
        <p:spPr>
          <a:xfrm>
            <a:off x="6167029" y="6137727"/>
            <a:ext cx="707487" cy="549754"/>
          </a:xfrm>
          <a:prstGeom prst="ellipse">
            <a:avLst/>
          </a:prstGeom>
          <a:blipFill>
            <a:blip r:embed="rId8"/>
            <a:stretch>
              <a:fillRect t="-4000" b="1000"/>
            </a:stretch>
          </a:blipFill>
          <a:effectLst>
            <a:glow rad="63500">
              <a:schemeClr val="accent6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31623" y="161049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05176" y="4151988"/>
            <a:ext cx="554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zh-TW" altLang="en-US" sz="1400" dirty="0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BC246AF2-6E55-4018-AA1D-D92B31BE0F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11228" y="6051885"/>
            <a:ext cx="534868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77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713526" y="1392348"/>
            <a:ext cx="7146188" cy="3060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altLang="zh-TW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115</a:t>
            </a:r>
            <a:r>
              <a:rPr lang="zh-TW" altLang="en-US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年國立澎湖科技大學</a:t>
            </a:r>
            <a:br>
              <a:rPr lang="en-US" altLang="zh-TW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</a:br>
            <a:r>
              <a:rPr lang="zh-TW" altLang="en-US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高等教育深耕</a:t>
            </a:r>
            <a:br>
              <a:rPr lang="en-US" altLang="zh-TW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</a:br>
            <a:r>
              <a:rPr lang="zh-TW" altLang="en-US" sz="5000" b="1" spc="3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完善就學協助機制計畫</a:t>
            </a:r>
          </a:p>
        </p:txBody>
      </p:sp>
    </p:spTree>
    <p:extLst>
      <p:ext uri="{BB962C8B-B14F-4D97-AF65-F5344CB8AC3E}">
        <p14:creationId xmlns:p14="http://schemas.microsoft.com/office/powerpoint/2010/main" val="248120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FD74541-539D-2C8C-C003-6BD1B69BE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34897"/>
              </p:ext>
            </p:extLst>
          </p:nvPr>
        </p:nvGraphicFramePr>
        <p:xfrm>
          <a:off x="1922272" y="193037"/>
          <a:ext cx="8794044" cy="5285669"/>
        </p:xfrm>
        <a:graphic>
          <a:graphicData uri="http://schemas.openxmlformats.org/drawingml/2006/table">
            <a:tbl>
              <a:tblPr firstRow="1" bandRow="1"/>
              <a:tblGrid>
                <a:gridCol w="8794044">
                  <a:extLst>
                    <a:ext uri="{9D8B030D-6E8A-4147-A177-3AD203B41FA5}">
                      <a16:colId xmlns:a16="http://schemas.microsoft.com/office/drawing/2014/main" val="2461870554"/>
                    </a:ext>
                  </a:extLst>
                </a:gridCol>
              </a:tblGrid>
              <a:tr h="1124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TW" sz="3200" b="1" kern="1200" dirty="0">
                          <a:solidFill>
                            <a:schemeClr val="lt1"/>
                          </a:solidFill>
                          <a:latin typeface="+mn-ea"/>
                          <a:ea typeface="+mn-ea"/>
                          <a:cs typeface="+mn-cs"/>
                        </a:rPr>
                        <a:t>115</a:t>
                      </a:r>
                      <a:r>
                        <a:rPr lang="zh-TW" altLang="en-US" sz="3200" b="1" kern="1200" dirty="0">
                          <a:solidFill>
                            <a:schemeClr val="lt1"/>
                          </a:solidFill>
                          <a:latin typeface="+mn-ea"/>
                          <a:ea typeface="+mn-ea"/>
                          <a:cs typeface="+mn-cs"/>
                        </a:rPr>
                        <a:t>年度</a:t>
                      </a:r>
                      <a:r>
                        <a:rPr lang="zh-TW" altLang="en-US" sz="3200" dirty="0"/>
                        <a:t> 經濟或文化不利因素學生  </a:t>
                      </a:r>
                      <a:br>
                        <a:rPr lang="en-US" altLang="zh-TW" sz="3200" dirty="0"/>
                      </a:b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二階面試</a:t>
                      </a:r>
                      <a:r>
                        <a:rPr lang="zh-TW" altLang="en-US" sz="3200" b="1" kern="1200" dirty="0">
                          <a:solidFill>
                            <a:srgbClr val="FFFF00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交通</a:t>
                      </a: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費與住宿費補助</a:t>
                      </a:r>
                      <a:r>
                        <a:rPr lang="en-US" altLang="zh-TW" sz="3200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入學前</a:t>
                      </a:r>
                      <a:r>
                        <a:rPr lang="en-US" altLang="zh-TW" sz="3200" dirty="0">
                          <a:solidFill>
                            <a:srgbClr val="FFFF00"/>
                          </a:solidFill>
                        </a:rPr>
                        <a:t>)</a:t>
                      </a: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  </a:t>
                      </a:r>
                      <a:endParaRPr lang="zh-TW" altLang="en-US" sz="3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185797"/>
                  </a:ext>
                </a:extLst>
              </a:tr>
              <a:tr h="4313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zh-TW" altLang="en-US" sz="2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申請資格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687735"/>
                  </a:ext>
                </a:extLst>
              </a:tr>
              <a:tr h="32463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低收入戶學生</a:t>
                      </a:r>
                      <a:endParaRPr lang="en-US" altLang="zh-TW" sz="2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800" b="1" dirty="0">
                          <a:latin typeface="微軟正黑體" panose="020B0604030504040204" pitchFamily="34" charset="-120"/>
                          <a:ea typeface="+mn-ea"/>
                        </a:rPr>
                        <a:t>中低收入戶學生</a:t>
                      </a:r>
                      <a:endParaRPr lang="en-US" altLang="zh-TW" sz="2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800" b="1" dirty="0">
                          <a:latin typeface="微軟正黑體" panose="020B0604030504040204" pitchFamily="34" charset="-120"/>
                          <a:ea typeface="+mn-ea"/>
                        </a:rPr>
                        <a:t>身心障礙學生或身心障礙人士子女</a:t>
                      </a:r>
                      <a:endParaRPr lang="en-US" altLang="zh-TW" sz="2800" b="1" dirty="0">
                        <a:latin typeface="微軟正黑體" panose="020B0604030504040204" pitchFamily="34" charset="-120"/>
                        <a:ea typeface="+mn-ea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特殊境遇家庭子女孫子女</a:t>
                      </a:r>
                      <a:endParaRPr lang="en-US" altLang="zh-TW" sz="28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8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具大專校院弱勢學生助學計畫助學金補助資格者</a:t>
                      </a:r>
                      <a:endParaRPr lang="en-US" altLang="zh-TW" sz="28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原住民學生</a:t>
                      </a:r>
                      <a:endParaRPr lang="en-US" altLang="zh-TW" sz="2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新住民及其子女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168079"/>
                  </a:ext>
                </a:extLst>
              </a:tr>
              <a:tr h="4358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補助前往本校設置北、中、南二階面試考場之交通費與住宿費</a:t>
                      </a:r>
                      <a:endParaRPr lang="en-US" altLang="zh-TW" sz="2400" b="1" kern="12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501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98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EF905D71-11FC-479E-AC80-D2459203B2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3" t="10433" r="10403" b="10433"/>
          <a:stretch/>
        </p:blipFill>
        <p:spPr>
          <a:xfrm>
            <a:off x="7436441" y="2105155"/>
            <a:ext cx="2659842" cy="2657845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D37B09BB-D73B-466A-B149-863DAA36D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823" y="20320"/>
            <a:ext cx="34879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FD74541-539D-2C8C-C003-6BD1B69BE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536034"/>
              </p:ext>
            </p:extLst>
          </p:nvPr>
        </p:nvGraphicFramePr>
        <p:xfrm>
          <a:off x="1922272" y="193036"/>
          <a:ext cx="8885936" cy="5668267"/>
        </p:xfrm>
        <a:graphic>
          <a:graphicData uri="http://schemas.openxmlformats.org/drawingml/2006/table">
            <a:tbl>
              <a:tblPr firstRow="1" bandRow="1"/>
              <a:tblGrid>
                <a:gridCol w="8885936">
                  <a:extLst>
                    <a:ext uri="{9D8B030D-6E8A-4147-A177-3AD203B41FA5}">
                      <a16:colId xmlns:a16="http://schemas.microsoft.com/office/drawing/2014/main" val="2461870554"/>
                    </a:ext>
                  </a:extLst>
                </a:gridCol>
              </a:tblGrid>
              <a:tr h="10782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altLang="zh-TW" sz="3200" b="1" kern="1200" dirty="0">
                          <a:solidFill>
                            <a:schemeClr val="lt1"/>
                          </a:solidFill>
                          <a:latin typeface="+mn-ea"/>
                          <a:ea typeface="+mn-ea"/>
                          <a:cs typeface="+mn-cs"/>
                        </a:rPr>
                        <a:t>115</a:t>
                      </a:r>
                      <a:r>
                        <a:rPr lang="zh-TW" altLang="en-US" sz="3200" dirty="0"/>
                        <a:t>年度 經濟或文化不利因素學生  </a:t>
                      </a:r>
                      <a:br>
                        <a:rPr lang="en-US" altLang="zh-TW" sz="3200" dirty="0"/>
                      </a:b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深耕安心學習輔導獎助計畫 </a:t>
                      </a:r>
                      <a:r>
                        <a:rPr lang="en-US" altLang="zh-TW" sz="3200" dirty="0">
                          <a:solidFill>
                            <a:srgbClr val="FFFF00"/>
                          </a:solidFill>
                        </a:rPr>
                        <a:t>(</a:t>
                      </a: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入學後</a:t>
                      </a:r>
                      <a:r>
                        <a:rPr lang="en-US" altLang="zh-TW" sz="3200" dirty="0">
                          <a:solidFill>
                            <a:srgbClr val="FFFF00"/>
                          </a:solidFill>
                        </a:rPr>
                        <a:t>)</a:t>
                      </a:r>
                      <a:r>
                        <a:rPr lang="zh-TW" altLang="en-US" sz="3200" dirty="0">
                          <a:solidFill>
                            <a:srgbClr val="FFFF00"/>
                          </a:solidFill>
                        </a:rPr>
                        <a:t>  </a:t>
                      </a:r>
                      <a:endParaRPr lang="zh-TW" altLang="en-US" sz="3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185797"/>
                  </a:ext>
                </a:extLst>
              </a:tr>
              <a:tr h="4620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zh-TW" altLang="en-US" sz="2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申請資格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687735"/>
                  </a:ext>
                </a:extLst>
              </a:tr>
              <a:tr h="25568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低收入戶學生</a:t>
                      </a:r>
                      <a:endParaRPr lang="en-US" altLang="zh-TW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中低收入戶學生</a:t>
                      </a:r>
                      <a:endParaRPr lang="en-US" altLang="zh-TW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身心障礙學生或身心障礙人士子女</a:t>
                      </a:r>
                      <a:endParaRPr lang="en-US" altLang="zh-TW" sz="2000" b="1" dirty="0">
                        <a:latin typeface="微軟正黑體" panose="020B0604030504040204" pitchFamily="34" charset="-120"/>
                        <a:ea typeface="+mn-ea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特殊境遇家庭子女孫子女</a:t>
                      </a:r>
                      <a:endParaRPr lang="en-US" altLang="zh-TW" sz="20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具大專校院弱勢學生助學計畫助學金補助資格者</a:t>
                      </a:r>
                      <a:endParaRPr lang="en-US" altLang="zh-TW" sz="20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原住民學生</a:t>
                      </a:r>
                      <a:endParaRPr lang="en-US" altLang="zh-TW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家庭突遭</a:t>
                      </a:r>
                      <a:r>
                        <a:rPr lang="zh-TW" altLang="en-US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變故</a:t>
                      </a: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經</a:t>
                      </a:r>
                      <a:r>
                        <a:rPr lang="zh-TW" altLang="en-US" sz="2000" b="1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學校審核通過者</a:t>
                      </a:r>
                      <a:endParaRPr lang="en-US" altLang="zh-TW" sz="20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懷孕學生或撫養未滿</a:t>
                      </a:r>
                      <a:r>
                        <a:rPr lang="en-US" altLang="zh-TW" sz="2000" b="1" dirty="0">
                          <a:latin typeface="微軟正黑體" panose="020B0604030504040204" pitchFamily="34" charset="-120"/>
                          <a:ea typeface="+mn-ea"/>
                        </a:rPr>
                        <a:t>3</a:t>
                      </a:r>
                      <a:r>
                        <a:rPr lang="zh-TW" altLang="en-US" sz="2000" b="1" dirty="0">
                          <a:latin typeface="微軟正黑體" panose="020B0604030504040204" pitchFamily="34" charset="-120"/>
                          <a:ea typeface="+mn-ea"/>
                        </a:rPr>
                        <a:t>歲子女之學生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168079"/>
                  </a:ext>
                </a:extLst>
              </a:tr>
              <a:tr h="1571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  <a:t>學習輔導計畫模組：</a:t>
                      </a:r>
                      <a:br>
                        <a:rPr lang="en-US" altLang="zh-TW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</a:br>
                      <a:r>
                        <a:rPr lang="zh-TW" altLang="en-US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  <a:t>圖書館自修、教師請益學習、技能拔尖、多元學習</a:t>
                      </a:r>
                      <a:endParaRPr lang="en-US" altLang="zh-TW" sz="24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  <a:t>獎助金額：依參與模組給予補助學期期間每月</a:t>
                      </a:r>
                      <a:r>
                        <a:rPr lang="en-US" altLang="zh-TW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  <a:t>5,000~8,000</a:t>
                      </a:r>
                      <a:r>
                        <a:rPr lang="zh-TW" altLang="en-US" sz="24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</a:rPr>
                        <a:t>元</a:t>
                      </a:r>
                      <a:endParaRPr lang="en-US" altLang="zh-TW" sz="24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501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112132"/>
      </p:ext>
    </p:extLst>
  </p:cSld>
  <p:clrMapOvr>
    <a:masterClrMapping/>
  </p:clrMapOvr>
</p:sld>
</file>

<file path=ppt/theme/theme1.xml><?xml version="1.0" encoding="utf-8"?>
<a:theme xmlns:a="http://schemas.openxmlformats.org/drawingml/2006/main" name="NP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PU.potx" id="{FF82E8FD-4CDC-47C2-9CA9-D189BAB4ED17}" vid="{33E1C3D5-A900-4830-A986-BF99F949DF75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220</Words>
  <Application>Microsoft Office PowerPoint</Application>
  <PresentationFormat>寬螢幕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Arial</vt:lpstr>
      <vt:lpstr>Arial Black</vt:lpstr>
      <vt:lpstr>Calibri</vt:lpstr>
      <vt:lpstr>NPU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弘志 張</dc:creator>
  <cp:lastModifiedBy>user</cp:lastModifiedBy>
  <cp:revision>87</cp:revision>
  <cp:lastPrinted>2024-04-15T06:06:48Z</cp:lastPrinted>
  <dcterms:created xsi:type="dcterms:W3CDTF">2023-03-05T11:54:49Z</dcterms:created>
  <dcterms:modified xsi:type="dcterms:W3CDTF">2026-04-24T02:23:01Z</dcterms:modified>
</cp:coreProperties>
</file>